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59" r:id="rId9"/>
    <p:sldId id="260" r:id="rId10"/>
    <p:sldId id="261" r:id="rId11"/>
    <p:sldId id="262" r:id="rId12"/>
    <p:sldId id="265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Román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400" dirty="0" smtClean="0"/>
              <a:t>Vytvorte pojmovú mapu, v ktorej charakterizujete Dom v stráni </a:t>
            </a:r>
            <a:r>
              <a:rPr lang="sk-SK" sz="2400" u="sng" dirty="0" smtClean="0"/>
              <a:t>ako román</a:t>
            </a:r>
            <a:r>
              <a:rPr lang="sk-SK" sz="2400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Široko rozvetvená fabula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početné </a:t>
            </a:r>
            <a:r>
              <a:rPr lang="sk-SK" sz="2400" b="1" dirty="0" smtClean="0"/>
              <a:t>epizódy</a:t>
            </a:r>
          </a:p>
          <a:p>
            <a:r>
              <a:rPr lang="sk-SK" sz="2400" dirty="0" smtClean="0"/>
              <a:t>rozmanité osudy hrdinov</a:t>
            </a:r>
          </a:p>
          <a:p>
            <a:r>
              <a:rPr lang="sk-SK" sz="2400" dirty="0" smtClean="0"/>
              <a:t>rôzne spoločenské prostredie</a:t>
            </a:r>
            <a:endParaRPr lang="sk-SK" sz="2000" dirty="0" smtClean="0"/>
          </a:p>
          <a:p>
            <a:pPr lvl="1"/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 lvl="1"/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Funkcie románu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200" b="1" dirty="0" smtClean="0"/>
              <a:t>estetická</a:t>
            </a:r>
            <a:r>
              <a:rPr lang="sk-SK" sz="2200" dirty="0" smtClean="0"/>
              <a:t> </a:t>
            </a:r>
            <a:r>
              <a:rPr lang="sk-SK" sz="2200" b="1" dirty="0" smtClean="0"/>
              <a:t>funkcia</a:t>
            </a:r>
            <a:r>
              <a:rPr lang="sk-SK" sz="2200" dirty="0" smtClean="0"/>
              <a:t> = je to aj umelecké dielo (nielen zábavný žáner)</a:t>
            </a:r>
          </a:p>
          <a:p>
            <a:r>
              <a:rPr lang="sk-SK" sz="2200" b="1" dirty="0" smtClean="0"/>
              <a:t>poznávacia</a:t>
            </a:r>
            <a:r>
              <a:rPr lang="sk-SK" sz="2200" dirty="0" smtClean="0"/>
              <a:t> </a:t>
            </a:r>
            <a:r>
              <a:rPr lang="sk-SK" sz="2200" b="1" dirty="0" smtClean="0"/>
              <a:t>funkcia</a:t>
            </a:r>
            <a:r>
              <a:rPr lang="sk-SK" sz="2200" dirty="0" smtClean="0"/>
              <a:t> = </a:t>
            </a:r>
            <a:r>
              <a:rPr lang="sk-SK" sz="2200" dirty="0" err="1" smtClean="0"/>
              <a:t>Balzacove</a:t>
            </a:r>
            <a:r>
              <a:rPr lang="sk-SK" sz="2200" dirty="0" smtClean="0"/>
              <a:t> romány sú považované za „baňu na dokumenty“ z 1. pol. 19. storočia</a:t>
            </a:r>
          </a:p>
          <a:p>
            <a:r>
              <a:rPr lang="sk-SK" sz="2200" b="1" dirty="0" smtClean="0"/>
              <a:t>filozofický</a:t>
            </a:r>
            <a:r>
              <a:rPr lang="sk-SK" sz="2200" dirty="0" smtClean="0"/>
              <a:t> </a:t>
            </a:r>
            <a:r>
              <a:rPr lang="sk-SK" sz="2200" b="1" dirty="0" smtClean="0"/>
              <a:t>charakter</a:t>
            </a:r>
            <a:r>
              <a:rPr lang="sk-SK" sz="2200" dirty="0" smtClean="0"/>
              <a:t> = </a:t>
            </a:r>
            <a:r>
              <a:rPr lang="sk-SK" sz="2200" dirty="0" err="1" smtClean="0"/>
              <a:t>Jean-Paul</a:t>
            </a:r>
            <a:r>
              <a:rPr lang="sk-SK" sz="2200" dirty="0" smtClean="0"/>
              <a:t> </a:t>
            </a:r>
            <a:r>
              <a:rPr lang="sk-SK" sz="2200" dirty="0" err="1" smtClean="0"/>
              <a:t>Sartre</a:t>
            </a:r>
            <a:r>
              <a:rPr lang="sk-SK" sz="2200" dirty="0" smtClean="0"/>
              <a:t> – Hnus; Albert </a:t>
            </a:r>
            <a:r>
              <a:rPr lang="sk-SK" sz="2200" dirty="0" err="1" smtClean="0"/>
              <a:t>Camus</a:t>
            </a:r>
            <a:r>
              <a:rPr lang="sk-SK" sz="2200" dirty="0" smtClean="0"/>
              <a:t> – Mor, Cudzinec</a:t>
            </a:r>
          </a:p>
          <a:p>
            <a:r>
              <a:rPr lang="sk-SK" sz="2200" b="1" dirty="0" smtClean="0"/>
              <a:t>didaktický</a:t>
            </a:r>
            <a:r>
              <a:rPr lang="sk-SK" sz="2200" dirty="0" smtClean="0"/>
              <a:t> </a:t>
            </a:r>
            <a:r>
              <a:rPr lang="sk-SK" sz="2200" b="1" dirty="0" smtClean="0"/>
              <a:t>charakter</a:t>
            </a:r>
            <a:r>
              <a:rPr lang="sk-SK" sz="2200" dirty="0" smtClean="0"/>
              <a:t> = napr. Denis </a:t>
            </a:r>
            <a:r>
              <a:rPr lang="sk-SK" sz="2200" dirty="0" err="1" smtClean="0"/>
              <a:t>Diderot</a:t>
            </a:r>
            <a:r>
              <a:rPr lang="sk-SK" sz="2200" dirty="0" smtClean="0"/>
              <a:t> a </a:t>
            </a:r>
            <a:r>
              <a:rPr lang="sk-SK" sz="2200" dirty="0" err="1" smtClean="0"/>
              <a:t>Voltaire</a:t>
            </a:r>
            <a:r>
              <a:rPr lang="sk-SK" sz="2200" dirty="0" smtClean="0"/>
              <a:t> (18. stor.),  - </a:t>
            </a:r>
            <a:r>
              <a:rPr lang="sk-SK" sz="2200" dirty="0" err="1" smtClean="0"/>
              <a:t>Jostein</a:t>
            </a:r>
            <a:r>
              <a:rPr lang="sk-SK" sz="2200" dirty="0" smtClean="0"/>
              <a:t> </a:t>
            </a:r>
            <a:r>
              <a:rPr lang="sk-SK" sz="2200" dirty="0" err="1" smtClean="0"/>
              <a:t>Garder</a:t>
            </a:r>
            <a:r>
              <a:rPr lang="sk-SK" sz="2200" dirty="0" smtClean="0"/>
              <a:t> – Sofiin svet</a:t>
            </a:r>
          </a:p>
          <a:p>
            <a:r>
              <a:rPr lang="sk-SK" sz="2200" b="1" dirty="0" smtClean="0"/>
              <a:t>zábavná</a:t>
            </a:r>
            <a:r>
              <a:rPr lang="sk-SK" sz="2200" dirty="0" smtClean="0"/>
              <a:t> </a:t>
            </a:r>
            <a:r>
              <a:rPr lang="sk-SK" sz="2200" b="1" dirty="0" smtClean="0"/>
              <a:t>funkcia</a:t>
            </a:r>
            <a:r>
              <a:rPr lang="sk-SK" sz="2200" dirty="0" smtClean="0"/>
              <a:t>:</a:t>
            </a:r>
          </a:p>
          <a:p>
            <a:pPr lvl="1"/>
            <a:r>
              <a:rPr lang="sk-SK" sz="2200" u="sng" dirty="0" smtClean="0"/>
              <a:t>príbehy lásky</a:t>
            </a:r>
            <a:r>
              <a:rPr lang="sk-SK" sz="2200" dirty="0" smtClean="0"/>
              <a:t>: </a:t>
            </a:r>
            <a:r>
              <a:rPr lang="sk-SK" sz="2200" dirty="0" err="1" smtClean="0"/>
              <a:t>Emily</a:t>
            </a:r>
            <a:r>
              <a:rPr lang="sk-SK" sz="2200" dirty="0" smtClean="0"/>
              <a:t> </a:t>
            </a:r>
            <a:r>
              <a:rPr lang="sk-SK" sz="2200" dirty="0" err="1" smtClean="0"/>
              <a:t>Brontëová</a:t>
            </a:r>
            <a:r>
              <a:rPr lang="sk-SK" sz="2200" dirty="0" smtClean="0"/>
              <a:t> – Búrlivé výšiny,</a:t>
            </a:r>
          </a:p>
          <a:p>
            <a:pPr lvl="1"/>
            <a:r>
              <a:rPr lang="sk-SK" sz="2200" u="sng" dirty="0" smtClean="0"/>
              <a:t>gotický román</a:t>
            </a:r>
            <a:r>
              <a:rPr lang="sk-SK" sz="2200" dirty="0" smtClean="0"/>
              <a:t>: M. </a:t>
            </a:r>
            <a:r>
              <a:rPr lang="sk-SK" sz="2200" dirty="0" err="1" smtClean="0"/>
              <a:t>Shelleyová</a:t>
            </a:r>
            <a:r>
              <a:rPr lang="sk-SK" sz="2200" dirty="0" smtClean="0"/>
              <a:t> – </a:t>
            </a:r>
            <a:r>
              <a:rPr lang="sk-SK" sz="2200" dirty="0" err="1" smtClean="0"/>
              <a:t>Frankenstein</a:t>
            </a:r>
            <a:r>
              <a:rPr lang="sk-SK" sz="2200" dirty="0" smtClean="0"/>
              <a:t>,</a:t>
            </a:r>
          </a:p>
          <a:p>
            <a:pPr lvl="1"/>
            <a:r>
              <a:rPr lang="sk-SK" sz="2200" u="sng" dirty="0" smtClean="0"/>
              <a:t>historický román</a:t>
            </a:r>
            <a:r>
              <a:rPr lang="sk-SK" sz="2200" dirty="0" smtClean="0"/>
              <a:t>: W. </a:t>
            </a:r>
            <a:r>
              <a:rPr lang="sk-SK" sz="2200" dirty="0" err="1" smtClean="0"/>
              <a:t>Scott</a:t>
            </a:r>
            <a:r>
              <a:rPr lang="sk-SK" sz="2200" dirty="0" smtClean="0"/>
              <a:t>, V. Hugo,</a:t>
            </a:r>
          </a:p>
          <a:p>
            <a:pPr lvl="1"/>
            <a:r>
              <a:rPr lang="sk-SK" sz="2200" u="sng" dirty="0" smtClean="0"/>
              <a:t>utopický román</a:t>
            </a:r>
            <a:r>
              <a:rPr lang="sk-SK" sz="2200" dirty="0" smtClean="0"/>
              <a:t> – J. Verne,</a:t>
            </a:r>
          </a:p>
          <a:p>
            <a:pPr lvl="1"/>
            <a:r>
              <a:rPr lang="sk-SK" sz="2200" u="sng" dirty="0" smtClean="0"/>
              <a:t>satira</a:t>
            </a:r>
            <a:r>
              <a:rPr lang="sk-SK" sz="2200" dirty="0" smtClean="0"/>
              <a:t>: Ch. </a:t>
            </a:r>
            <a:r>
              <a:rPr lang="sk-SK" sz="2200" dirty="0" err="1" smtClean="0"/>
              <a:t>Dickens</a:t>
            </a:r>
            <a:r>
              <a:rPr lang="sk-SK" sz="2200" dirty="0" smtClean="0"/>
              <a:t> – Kronika </a:t>
            </a:r>
            <a:r>
              <a:rPr lang="sk-SK" sz="2200" dirty="0" err="1" smtClean="0"/>
              <a:t>Pickwickovho</a:t>
            </a:r>
            <a:r>
              <a:rPr lang="sk-SK" sz="2200" dirty="0" smtClean="0"/>
              <a:t> klubu</a:t>
            </a:r>
          </a:p>
          <a:p>
            <a:pPr lvl="1">
              <a:buNone/>
            </a:pPr>
            <a:endParaRPr lang="sk-SK" sz="2000" dirty="0" smtClean="0"/>
          </a:p>
          <a:p>
            <a:pPr lvl="1"/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 lvl="1"/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dirty="0" smtClean="0"/>
              <a:t>krásna literatúra verzus vecná literatúra</a:t>
            </a:r>
          </a:p>
          <a:p>
            <a:endParaRPr lang="sk-SK" sz="2400" dirty="0" smtClean="0"/>
          </a:p>
          <a:p>
            <a:r>
              <a:rPr lang="sk-SK" sz="2400" dirty="0" smtClean="0"/>
              <a:t>príbeh, fabula, dej</a:t>
            </a:r>
          </a:p>
          <a:p>
            <a:endParaRPr lang="sk-SK" sz="2400" dirty="0" smtClean="0"/>
          </a:p>
          <a:p>
            <a:r>
              <a:rPr lang="sk-SK" sz="2400" dirty="0" smtClean="0"/>
              <a:t>hlavná postava, epizodické postavy</a:t>
            </a:r>
          </a:p>
          <a:p>
            <a:endParaRPr lang="sk-SK" sz="2400" dirty="0" smtClean="0"/>
          </a:p>
          <a:p>
            <a:r>
              <a:rPr lang="sk-SK" sz="2400" dirty="0" smtClean="0"/>
              <a:t>vševediaci rozprávač, priamy r., oko kamery</a:t>
            </a:r>
          </a:p>
          <a:p>
            <a:endParaRPr lang="sk-SK" sz="2400" dirty="0" smtClean="0"/>
          </a:p>
          <a:p>
            <a:r>
              <a:rPr lang="sk-SK" sz="2400" dirty="0" smtClean="0"/>
              <a:t>vnútorný monológ, nevlastná priama reč, polopriama reč</a:t>
            </a:r>
          </a:p>
          <a:p>
            <a:endParaRPr lang="sk-SK" sz="2400" dirty="0" smtClean="0"/>
          </a:p>
          <a:p>
            <a:r>
              <a:rPr lang="sk-SK" sz="2400" dirty="0" smtClean="0"/>
              <a:t>spoločenský aspekt</a:t>
            </a:r>
          </a:p>
          <a:p>
            <a:endParaRPr lang="sk-SK" sz="2400" dirty="0" smtClean="0"/>
          </a:p>
          <a:p>
            <a:r>
              <a:rPr lang="sk-SK" sz="2400" dirty="0" smtClean="0"/>
              <a:t>antiromán</a:t>
            </a:r>
            <a:endParaRPr lang="sk-S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1800" dirty="0" smtClean="0"/>
              <a:t>VLAŠÍN, Š. </a:t>
            </a:r>
            <a:r>
              <a:rPr lang="sk-SK" sz="1800" dirty="0" err="1" smtClean="0"/>
              <a:t>et</a:t>
            </a:r>
            <a:r>
              <a:rPr lang="sk-SK" sz="1800" dirty="0" smtClean="0"/>
              <a:t> al.: Slovník </a:t>
            </a:r>
            <a:r>
              <a:rPr lang="sk-SK" sz="1800" dirty="0" err="1" smtClean="0"/>
              <a:t>literární</a:t>
            </a:r>
            <a:r>
              <a:rPr lang="sk-SK" sz="1800" dirty="0" smtClean="0"/>
              <a:t> </a:t>
            </a:r>
            <a:r>
              <a:rPr lang="sk-SK" sz="1800" dirty="0" err="1" smtClean="0"/>
              <a:t>teorie</a:t>
            </a:r>
            <a:r>
              <a:rPr lang="sk-SK" sz="1800" dirty="0" smtClean="0"/>
              <a:t>. Praha : Československý </a:t>
            </a:r>
            <a:r>
              <a:rPr lang="sk-SK" sz="1800" dirty="0" err="1" smtClean="0"/>
              <a:t>spisovatel</a:t>
            </a:r>
            <a:r>
              <a:rPr lang="sk-SK" sz="1800" dirty="0" smtClean="0"/>
              <a:t>, 1977.</a:t>
            </a:r>
          </a:p>
          <a:p>
            <a:pPr>
              <a:buNone/>
            </a:pPr>
            <a:r>
              <a:rPr lang="sk-SK" sz="1800" dirty="0" smtClean="0"/>
              <a:t>Maturitná knižnica Rádia Devín. 2009. Román. http://www.slovakradio.sk</a:t>
            </a:r>
            <a:endParaRPr lang="en-GB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Pôvod slova román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b="1" dirty="0" smtClean="0"/>
              <a:t>z </a:t>
            </a:r>
            <a:r>
              <a:rPr lang="sk-SK" sz="2400" b="1" dirty="0" err="1" smtClean="0"/>
              <a:t>fr</a:t>
            </a:r>
            <a:r>
              <a:rPr lang="sk-SK" sz="2400" b="1" dirty="0" smtClean="0"/>
              <a:t>. </a:t>
            </a:r>
            <a:r>
              <a:rPr lang="sk-SK" sz="2400" b="1" i="1" dirty="0" err="1" smtClean="0"/>
              <a:t>roman</a:t>
            </a:r>
            <a:r>
              <a:rPr lang="sk-SK" sz="2400" b="1" dirty="0" smtClean="0"/>
              <a:t> </a:t>
            </a:r>
            <a:r>
              <a:rPr lang="sk-SK" sz="2400" dirty="0" smtClean="0"/>
              <a:t>(veršované alebo prozaické dielo písané národným/ľudovým jazykom s pútavým dejom)</a:t>
            </a:r>
          </a:p>
          <a:p>
            <a:endParaRPr lang="sk-SK" sz="2400" dirty="0" smtClean="0"/>
          </a:p>
          <a:p>
            <a:r>
              <a:rPr lang="sk-SK" sz="2400" dirty="0" smtClean="0"/>
              <a:t>lat. </a:t>
            </a:r>
            <a:r>
              <a:rPr lang="sk-SK" sz="2400" b="1" dirty="0" err="1" smtClean="0"/>
              <a:t>lingua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romana</a:t>
            </a:r>
            <a:r>
              <a:rPr lang="sk-SK" sz="2400" b="1" dirty="0" smtClean="0"/>
              <a:t> </a:t>
            </a:r>
            <a:r>
              <a:rPr lang="sk-SK" sz="2400" dirty="0" smtClean="0"/>
              <a:t>= jazyk románsky, ľudový</a:t>
            </a:r>
          </a:p>
          <a:p>
            <a:endParaRPr lang="sk-SK" sz="2400" dirty="0" smtClean="0"/>
          </a:p>
          <a:p>
            <a:r>
              <a:rPr lang="sk-SK" sz="2400" dirty="0" smtClean="0"/>
              <a:t>lat. </a:t>
            </a:r>
            <a:r>
              <a:rPr lang="sk-SK" sz="2400" b="1" dirty="0" err="1" smtClean="0"/>
              <a:t>lingua</a:t>
            </a:r>
            <a:r>
              <a:rPr lang="sk-SK" sz="2400" b="1" dirty="0" smtClean="0"/>
              <a:t> latina </a:t>
            </a:r>
            <a:r>
              <a:rPr lang="sk-SK" sz="2400" dirty="0" smtClean="0"/>
              <a:t>= jazyk </a:t>
            </a:r>
            <a:r>
              <a:rPr lang="sk-SK" sz="2400" dirty="0" err="1" smtClean="0"/>
              <a:t>italický</a:t>
            </a:r>
            <a:r>
              <a:rPr lang="sk-SK" sz="2400" dirty="0" smtClean="0"/>
              <a:t>, jazyk vzdelancov, latinčina</a:t>
            </a:r>
          </a:p>
          <a:p>
            <a:endParaRPr lang="sk-SK" sz="2400" dirty="0" smtClean="0"/>
          </a:p>
          <a:p>
            <a:r>
              <a:rPr lang="sk-SK" sz="2400" dirty="0" smtClean="0"/>
              <a:t>rozvoj románu súvisí so vznikom </a:t>
            </a:r>
            <a:r>
              <a:rPr lang="sk-SK" sz="2400" b="1" dirty="0" smtClean="0"/>
              <a:t>kníhtlače </a:t>
            </a:r>
            <a:r>
              <a:rPr lang="sk-SK" sz="2400" dirty="0" smtClean="0"/>
              <a:t>v 15. storočí a rozšírením </a:t>
            </a:r>
            <a:r>
              <a:rPr lang="sk-SK" sz="2400" b="1" dirty="0" smtClean="0"/>
              <a:t>tichého čítania</a:t>
            </a:r>
          </a:p>
          <a:p>
            <a:endParaRPr lang="sk-SK" sz="2400" dirty="0" smtClean="0"/>
          </a:p>
          <a:p>
            <a:r>
              <a:rPr lang="sk-SK" sz="2400" dirty="0" smtClean="0"/>
              <a:t>medzi najstaršie romány patria </a:t>
            </a:r>
            <a:r>
              <a:rPr lang="sk-SK" sz="2400" b="1" dirty="0" smtClean="0"/>
              <a:t>rytierske</a:t>
            </a:r>
            <a:r>
              <a:rPr lang="sk-SK" sz="2400" dirty="0" smtClean="0"/>
              <a:t> a </a:t>
            </a:r>
            <a:r>
              <a:rPr lang="sk-SK" sz="2400" b="1" dirty="0" err="1" smtClean="0"/>
              <a:t>pikareskné</a:t>
            </a:r>
            <a:r>
              <a:rPr lang="sk-SK" sz="2400" dirty="0" smtClean="0"/>
              <a:t> romány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endParaRPr lang="sk-SK" sz="2800" dirty="0" smtClean="0"/>
          </a:p>
          <a:p>
            <a:pPr>
              <a:buNone/>
            </a:pPr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Najznámejšie romány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François</a:t>
            </a:r>
            <a:r>
              <a:rPr lang="sk-SK" sz="2400" dirty="0" smtClean="0"/>
              <a:t> </a:t>
            </a:r>
            <a:r>
              <a:rPr lang="sk-SK" sz="2400" dirty="0" err="1" smtClean="0"/>
              <a:t>Rabelais</a:t>
            </a:r>
            <a:r>
              <a:rPr lang="sk-SK" sz="2400" dirty="0" smtClean="0"/>
              <a:t> – </a:t>
            </a:r>
            <a:r>
              <a:rPr lang="sk-SK" sz="2400" b="1" dirty="0" err="1" smtClean="0"/>
              <a:t>Gargantua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Pantagruel</a:t>
            </a:r>
            <a:r>
              <a:rPr lang="sk-SK" sz="2400" b="1" dirty="0" smtClean="0"/>
              <a:t> </a:t>
            </a:r>
            <a:r>
              <a:rPr lang="sk-SK" sz="2400" dirty="0" smtClean="0"/>
              <a:t>(16. stor.)</a:t>
            </a:r>
          </a:p>
          <a:p>
            <a:endParaRPr lang="sk-SK" sz="2400" dirty="0" smtClean="0"/>
          </a:p>
          <a:p>
            <a:r>
              <a:rPr lang="sk-SK" sz="2400" dirty="0" err="1" smtClean="0"/>
              <a:t>Miguel</a:t>
            </a:r>
            <a:r>
              <a:rPr lang="sk-SK" sz="2400" dirty="0" smtClean="0"/>
              <a:t> </a:t>
            </a:r>
            <a:r>
              <a:rPr lang="sk-SK" sz="2400" dirty="0" err="1" smtClean="0"/>
              <a:t>de</a:t>
            </a:r>
            <a:r>
              <a:rPr lang="sk-SK" sz="2400" dirty="0" smtClean="0"/>
              <a:t> </a:t>
            </a:r>
            <a:r>
              <a:rPr lang="sk-SK" sz="2400" dirty="0" err="1" smtClean="0"/>
              <a:t>Cervantes</a:t>
            </a:r>
            <a:r>
              <a:rPr lang="sk-SK" sz="2400" dirty="0" smtClean="0"/>
              <a:t> </a:t>
            </a:r>
            <a:r>
              <a:rPr lang="sk-SK" sz="2400" dirty="0" err="1" smtClean="0"/>
              <a:t>Saavedra</a:t>
            </a:r>
            <a:r>
              <a:rPr lang="sk-SK" sz="2400" dirty="0" smtClean="0"/>
              <a:t> – </a:t>
            </a:r>
            <a:r>
              <a:rPr lang="sk-SK" sz="2400" b="1" dirty="0" smtClean="0"/>
              <a:t>Don </a:t>
            </a:r>
            <a:r>
              <a:rPr lang="sk-SK" sz="2400" b="1" dirty="0" err="1" smtClean="0"/>
              <a:t>Quijote</a:t>
            </a:r>
            <a:r>
              <a:rPr lang="sk-SK" sz="2400" b="1" dirty="0" smtClean="0"/>
              <a:t> </a:t>
            </a:r>
            <a:r>
              <a:rPr lang="sk-SK" sz="2400" dirty="0" smtClean="0"/>
              <a:t>(zač. 17. </a:t>
            </a:r>
            <a:r>
              <a:rPr lang="sk-SK" sz="2400" dirty="0" err="1" smtClean="0"/>
              <a:t>stor</a:t>
            </a:r>
            <a:r>
              <a:rPr lang="sk-SK" sz="2400" dirty="0" smtClean="0"/>
              <a:t>)</a:t>
            </a:r>
          </a:p>
          <a:p>
            <a:endParaRPr lang="sk-SK" sz="2400" dirty="0" smtClean="0"/>
          </a:p>
          <a:p>
            <a:r>
              <a:rPr lang="sk-SK" sz="2400" dirty="0" err="1" smtClean="0"/>
              <a:t>Hans</a:t>
            </a:r>
            <a:r>
              <a:rPr lang="sk-SK" sz="2400" dirty="0" smtClean="0"/>
              <a:t> </a:t>
            </a:r>
            <a:r>
              <a:rPr lang="sk-SK" sz="2400" dirty="0" err="1" smtClean="0"/>
              <a:t>Jakob</a:t>
            </a:r>
            <a:r>
              <a:rPr lang="sk-SK" sz="2400" dirty="0" smtClean="0"/>
              <a:t> </a:t>
            </a:r>
            <a:r>
              <a:rPr lang="sk-SK" sz="2400" dirty="0" err="1" smtClean="0"/>
              <a:t>Christoffel</a:t>
            </a:r>
            <a:r>
              <a:rPr lang="sk-SK" sz="2400" dirty="0" smtClean="0"/>
              <a:t> von </a:t>
            </a:r>
            <a:r>
              <a:rPr lang="sk-SK" sz="2400" dirty="0" err="1" smtClean="0"/>
              <a:t>Grimmelshausen</a:t>
            </a:r>
            <a:r>
              <a:rPr lang="sk-SK" sz="2400" dirty="0" smtClean="0"/>
              <a:t> – </a:t>
            </a:r>
            <a:r>
              <a:rPr lang="sk-SK" sz="2400" b="1" dirty="0" smtClean="0"/>
              <a:t>Dobrodružný </a:t>
            </a:r>
            <a:r>
              <a:rPr lang="sk-SK" sz="2400" b="1" dirty="0" err="1" smtClean="0"/>
              <a:t>Simplicius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Simplicissimus</a:t>
            </a:r>
            <a:r>
              <a:rPr lang="sk-SK" sz="2400" dirty="0" smtClean="0"/>
              <a:t> (17. stor.)</a:t>
            </a:r>
          </a:p>
          <a:p>
            <a:endParaRPr lang="sk-SK" sz="2000" dirty="0" smtClean="0"/>
          </a:p>
          <a:p>
            <a:pPr lvl="1"/>
            <a:endParaRPr lang="sk-SK" sz="1600" dirty="0" smtClean="0"/>
          </a:p>
          <a:p>
            <a:pPr lvl="1"/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 lvl="1"/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19. storočie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600" dirty="0" smtClean="0"/>
              <a:t>od zač. </a:t>
            </a:r>
            <a:r>
              <a:rPr lang="sk-SK" sz="2600" b="1" dirty="0" smtClean="0"/>
              <a:t>19. storočia </a:t>
            </a:r>
            <a:r>
              <a:rPr lang="sk-SK" sz="2600" dirty="0" smtClean="0"/>
              <a:t>plní román podobnú funkciu </a:t>
            </a:r>
            <a:r>
              <a:rPr lang="sk-SK" sz="2600" b="1" dirty="0" smtClean="0"/>
              <a:t>ako epos </a:t>
            </a:r>
            <a:r>
              <a:rPr lang="sk-SK" sz="2600" dirty="0" smtClean="0"/>
              <a:t>v antickej literatúre </a:t>
            </a:r>
            <a:r>
              <a:rPr lang="sk-SK" sz="2600" i="1" dirty="0" smtClean="0"/>
              <a:t>(napr. okrem individuálnych osudov hrdinov zobrazuje aj spoločenské pomery v istej dobe)</a:t>
            </a:r>
          </a:p>
          <a:p>
            <a:endParaRPr lang="sk-SK" sz="2600" i="1" dirty="0" smtClean="0"/>
          </a:p>
          <a:p>
            <a:r>
              <a:rPr lang="sk-SK" sz="2600" dirty="0" smtClean="0"/>
              <a:t>román je hlavný literárny útvar </a:t>
            </a:r>
            <a:r>
              <a:rPr lang="sk-SK" sz="2600" b="1" dirty="0" smtClean="0"/>
              <a:t>realizmu</a:t>
            </a:r>
            <a:r>
              <a:rPr lang="sk-SK" sz="2600" dirty="0" smtClean="0"/>
              <a:t>, ktorý doň vniesol rovnováhu </a:t>
            </a:r>
            <a:r>
              <a:rPr lang="sk-SK" sz="2600" b="1" dirty="0" smtClean="0"/>
              <a:t>medzi fikciou a autentickosťou </a:t>
            </a:r>
            <a:r>
              <a:rPr lang="sk-SK" sz="2600" i="1" dirty="0" smtClean="0"/>
              <a:t>(H. </a:t>
            </a:r>
            <a:r>
              <a:rPr lang="sk-SK" sz="2600" i="1" dirty="0" err="1" smtClean="0"/>
              <a:t>de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Balzac</a:t>
            </a:r>
            <a:r>
              <a:rPr lang="sk-SK" sz="2600" i="1" dirty="0" smtClean="0"/>
              <a:t> a </a:t>
            </a:r>
            <a:r>
              <a:rPr lang="sk-SK" sz="2600" i="1" dirty="0" err="1" smtClean="0"/>
              <a:t>Émile</a:t>
            </a:r>
            <a:r>
              <a:rPr lang="sk-SK" sz="2600" i="1" dirty="0" smtClean="0"/>
              <a:t> Zola sa snažili o dosiahnutie zhody medzi románovým svetom a skutočnosťou.)</a:t>
            </a:r>
          </a:p>
          <a:p>
            <a:endParaRPr lang="sk-SK" sz="2600" dirty="0" smtClean="0"/>
          </a:p>
          <a:p>
            <a:r>
              <a:rPr lang="sk-SK" sz="2600" dirty="0" smtClean="0"/>
              <a:t>významní románopisci 19. storočia: </a:t>
            </a:r>
            <a:r>
              <a:rPr lang="sk-SK" sz="2600" i="1" dirty="0" smtClean="0"/>
              <a:t>Ch. </a:t>
            </a:r>
            <a:r>
              <a:rPr lang="sk-SK" sz="2600" i="1" dirty="0" err="1" smtClean="0"/>
              <a:t>Dickens</a:t>
            </a:r>
            <a:r>
              <a:rPr lang="sk-SK" sz="2600" i="1" dirty="0" smtClean="0"/>
              <a:t>, </a:t>
            </a:r>
            <a:r>
              <a:rPr lang="sk-SK" sz="2600" i="1" dirty="0" err="1" smtClean="0"/>
              <a:t>Honoré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de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Balzac</a:t>
            </a:r>
            <a:r>
              <a:rPr lang="sk-SK" sz="2600" i="1" dirty="0" smtClean="0"/>
              <a:t>, </a:t>
            </a:r>
            <a:r>
              <a:rPr lang="sk-SK" sz="2600" i="1" dirty="0" err="1" smtClean="0"/>
              <a:t>Émile</a:t>
            </a:r>
            <a:r>
              <a:rPr lang="sk-SK" sz="2600" i="1" dirty="0" smtClean="0"/>
              <a:t> Zola, </a:t>
            </a:r>
            <a:r>
              <a:rPr lang="sk-SK" sz="2600" i="1" dirty="0" err="1" smtClean="0"/>
              <a:t>Guy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de</a:t>
            </a:r>
            <a:r>
              <a:rPr lang="sk-SK" sz="2600" i="1" dirty="0" smtClean="0"/>
              <a:t> </a:t>
            </a:r>
            <a:r>
              <a:rPr lang="sk-SK" sz="2600" i="1" dirty="0" err="1" smtClean="0"/>
              <a:t>Maupassant</a:t>
            </a:r>
            <a:r>
              <a:rPr lang="sk-SK" sz="2600" i="1" dirty="0" smtClean="0"/>
              <a:t>, L. N. </a:t>
            </a:r>
            <a:r>
              <a:rPr lang="sk-SK" sz="2600" i="1" dirty="0" err="1" smtClean="0"/>
              <a:t>Tolstoj</a:t>
            </a:r>
            <a:r>
              <a:rPr lang="sk-SK" sz="2600" i="1" dirty="0" smtClean="0"/>
              <a:t>, F. M. </a:t>
            </a:r>
            <a:r>
              <a:rPr lang="sk-SK" sz="2600" i="1" dirty="0" err="1" smtClean="0"/>
              <a:t>Dostojevskij</a:t>
            </a:r>
            <a:r>
              <a:rPr lang="sk-SK" sz="2600" i="1" dirty="0" smtClean="0"/>
              <a:t>, I. S. </a:t>
            </a:r>
            <a:r>
              <a:rPr lang="sk-SK" sz="2600" i="1" dirty="0" err="1" smtClean="0"/>
              <a:t>Turgenev</a:t>
            </a:r>
            <a:r>
              <a:rPr lang="sk-SK" sz="2600" i="1" dirty="0" smtClean="0"/>
              <a:t> atď.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prelome 19. a 20. storočia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 prelome 19. a 20. storočia dochádza k </a:t>
            </a:r>
            <a:r>
              <a:rPr lang="sk-SK" sz="2400" b="1" dirty="0" smtClean="0"/>
              <a:t>narúšaniu predstáv o klasickom románe</a:t>
            </a:r>
            <a:r>
              <a:rPr lang="sk-SK" sz="2400" dirty="0" smtClean="0"/>
              <a:t>:</a:t>
            </a:r>
          </a:p>
          <a:p>
            <a:pPr lvl="1"/>
            <a:r>
              <a:rPr lang="sk-SK" sz="2400" dirty="0" err="1" smtClean="0"/>
              <a:t>Thomas</a:t>
            </a:r>
            <a:r>
              <a:rPr lang="sk-SK" sz="2400" dirty="0" smtClean="0"/>
              <a:t> </a:t>
            </a:r>
            <a:r>
              <a:rPr lang="sk-SK" sz="2400" dirty="0" err="1" smtClean="0"/>
              <a:t>Hardy</a:t>
            </a:r>
            <a:r>
              <a:rPr lang="sk-SK" sz="2400" dirty="0" smtClean="0"/>
              <a:t>: </a:t>
            </a:r>
            <a:r>
              <a:rPr lang="sk-SK" sz="2400" i="1" dirty="0" smtClean="0"/>
              <a:t>Ďaleko od hlučného davu, Neblahý </a:t>
            </a:r>
            <a:r>
              <a:rPr lang="sk-SK" sz="2400" i="1" dirty="0" err="1" smtClean="0"/>
              <a:t>Juda</a:t>
            </a:r>
            <a:r>
              <a:rPr lang="sk-SK" sz="2400" i="1" dirty="0" smtClean="0"/>
              <a:t> (čes.)</a:t>
            </a:r>
          </a:p>
          <a:p>
            <a:pPr lvl="1"/>
            <a:r>
              <a:rPr lang="sk-SK" sz="2400" dirty="0" smtClean="0"/>
              <a:t>D. H. </a:t>
            </a:r>
            <a:r>
              <a:rPr lang="sk-SK" sz="2400" dirty="0" err="1" smtClean="0"/>
              <a:t>Lawrence</a:t>
            </a:r>
            <a:r>
              <a:rPr lang="sk-SK" sz="2400" dirty="0" smtClean="0"/>
              <a:t>: </a:t>
            </a:r>
            <a:r>
              <a:rPr lang="sk-SK" sz="2400" i="1" dirty="0" smtClean="0"/>
              <a:t>Synovia a milenci</a:t>
            </a:r>
          </a:p>
          <a:p>
            <a:pPr lvl="1"/>
            <a:r>
              <a:rPr lang="sk-SK" sz="2400" dirty="0" err="1" smtClean="0"/>
              <a:t>Joseph</a:t>
            </a:r>
            <a:r>
              <a:rPr lang="sk-SK" sz="2400" dirty="0" smtClean="0"/>
              <a:t> </a:t>
            </a:r>
            <a:r>
              <a:rPr lang="sk-SK" sz="2400" dirty="0" err="1" smtClean="0"/>
              <a:t>Conrad</a:t>
            </a:r>
            <a:r>
              <a:rPr lang="sk-SK" sz="2400" dirty="0" smtClean="0"/>
              <a:t>: </a:t>
            </a:r>
            <a:r>
              <a:rPr lang="sk-SK" sz="2400" i="1" dirty="0" smtClean="0"/>
              <a:t>Srdce temnoty</a:t>
            </a:r>
          </a:p>
          <a:p>
            <a:pPr lvl="1">
              <a:buNone/>
            </a:pPr>
            <a:endParaRPr lang="sk-SK" sz="24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 medzivojnovom období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modernizátori</a:t>
            </a:r>
            <a:r>
              <a:rPr lang="sk-SK" sz="2400" dirty="0" smtClean="0"/>
              <a:t> románu v medzivojnovom období:</a:t>
            </a:r>
          </a:p>
          <a:p>
            <a:pPr lvl="1"/>
            <a:r>
              <a:rPr lang="sk-SK" sz="2400" dirty="0" smtClean="0"/>
              <a:t>V. </a:t>
            </a:r>
            <a:r>
              <a:rPr lang="sk-SK" sz="2400" dirty="0" err="1" smtClean="0"/>
              <a:t>Woolfová</a:t>
            </a:r>
            <a:r>
              <a:rPr lang="sk-SK" sz="2400" dirty="0" smtClean="0"/>
              <a:t>: </a:t>
            </a:r>
            <a:r>
              <a:rPr lang="sk-SK" sz="2400" b="1" dirty="0" smtClean="0"/>
              <a:t>lyrický román</a:t>
            </a:r>
          </a:p>
          <a:p>
            <a:pPr lvl="1"/>
            <a:r>
              <a:rPr lang="sk-SK" sz="2400" dirty="0" smtClean="0"/>
              <a:t>J. </a:t>
            </a:r>
            <a:r>
              <a:rPr lang="sk-SK" sz="2400" dirty="0" err="1" smtClean="0"/>
              <a:t>Joyce</a:t>
            </a:r>
            <a:r>
              <a:rPr lang="sk-SK" sz="2400" dirty="0" smtClean="0"/>
              <a:t>: </a:t>
            </a:r>
            <a:r>
              <a:rPr lang="sk-SK" sz="2400" b="1" dirty="0" smtClean="0"/>
              <a:t>prúd vedomia</a:t>
            </a:r>
          </a:p>
          <a:p>
            <a:pPr lvl="1"/>
            <a:r>
              <a:rPr lang="sk-SK" sz="2400" dirty="0" smtClean="0"/>
              <a:t>F. </a:t>
            </a:r>
            <a:r>
              <a:rPr lang="sk-SK" sz="2400" dirty="0" err="1" smtClean="0"/>
              <a:t>Kafka</a:t>
            </a:r>
            <a:r>
              <a:rPr lang="sk-SK" sz="2400" dirty="0" smtClean="0"/>
              <a:t>: rozprávačská technika dvoch rovín </a:t>
            </a:r>
            <a:r>
              <a:rPr lang="sk-SK" sz="2400" b="1" dirty="0" smtClean="0"/>
              <a:t>(sen verzus skutočnosť)</a:t>
            </a:r>
          </a:p>
          <a:p>
            <a:pPr lvl="1"/>
            <a:r>
              <a:rPr lang="sk-SK" sz="2400" dirty="0" smtClean="0"/>
              <a:t>A. </a:t>
            </a:r>
            <a:r>
              <a:rPr lang="sk-SK" sz="2400" dirty="0" err="1" smtClean="0"/>
              <a:t>Breton</a:t>
            </a:r>
            <a:r>
              <a:rPr lang="sk-SK" sz="2400" dirty="0" smtClean="0"/>
              <a:t>: </a:t>
            </a:r>
            <a:r>
              <a:rPr lang="sk-SK" sz="2400" b="1" dirty="0" smtClean="0"/>
              <a:t>fotografie</a:t>
            </a:r>
            <a:r>
              <a:rPr lang="sk-SK" sz="2400" dirty="0" smtClean="0"/>
              <a:t> namiesto podrobných opisov</a:t>
            </a:r>
          </a:p>
          <a:p>
            <a:pPr lvl="1"/>
            <a:r>
              <a:rPr lang="sk-SK" sz="2400" dirty="0" smtClean="0"/>
              <a:t>J. P. </a:t>
            </a:r>
            <a:r>
              <a:rPr lang="sk-SK" sz="2400" dirty="0" err="1" smtClean="0"/>
              <a:t>Sartre</a:t>
            </a:r>
            <a:r>
              <a:rPr lang="sk-SK" sz="2400" dirty="0" smtClean="0"/>
              <a:t>: už znaky </a:t>
            </a:r>
            <a:r>
              <a:rPr lang="sk-SK" sz="2400" b="1" dirty="0" smtClean="0"/>
              <a:t>antirománu</a:t>
            </a:r>
          </a:p>
          <a:p>
            <a:pPr lvl="1">
              <a:buNone/>
            </a:pPr>
            <a:endParaRPr lang="sk-SK" sz="24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50. roky 20. storočia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antiromán</a:t>
            </a:r>
          </a:p>
          <a:p>
            <a:pPr>
              <a:buNone/>
            </a:pPr>
            <a:r>
              <a:rPr lang="sk-SK" sz="2400" b="1" dirty="0" smtClean="0"/>
              <a:t>	</a:t>
            </a:r>
          </a:p>
          <a:p>
            <a:pPr lvl="1">
              <a:buNone/>
            </a:pPr>
            <a:endParaRPr lang="sk-SK" sz="24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Rozsah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zachytáva rozsiahlu oblasť javov</a:t>
            </a:r>
          </a:p>
          <a:p>
            <a:endParaRPr lang="sk-SK" sz="2400" dirty="0" smtClean="0"/>
          </a:p>
          <a:p>
            <a:pPr lvl="1"/>
            <a:r>
              <a:rPr lang="sk-SK" sz="2400" b="1" dirty="0" smtClean="0"/>
              <a:t>udalosti</a:t>
            </a:r>
            <a:r>
              <a:rPr lang="sk-SK" sz="2400" dirty="0" smtClean="0"/>
              <a:t> </a:t>
            </a:r>
            <a:r>
              <a:rPr lang="sk-SK" sz="2400" i="1" dirty="0" smtClean="0"/>
              <a:t>(V. Mináč: Generácia, M. Urban: ráztocký cyklus r.</a:t>
            </a:r>
            <a:r>
              <a:rPr lang="sk-SK" sz="2400" dirty="0" smtClean="0"/>
              <a:t>)</a:t>
            </a:r>
          </a:p>
          <a:p>
            <a:pPr lvl="1"/>
            <a:endParaRPr lang="sk-SK" sz="2400" dirty="0" smtClean="0"/>
          </a:p>
          <a:p>
            <a:pPr lvl="1"/>
            <a:r>
              <a:rPr lang="sk-SK" sz="2400" b="1" dirty="0" smtClean="0"/>
              <a:t>spoločenské vzťahy </a:t>
            </a:r>
            <a:r>
              <a:rPr lang="sk-SK" sz="2400" i="1" dirty="0" smtClean="0"/>
              <a:t>(atlas ľudských typov H. </a:t>
            </a:r>
            <a:r>
              <a:rPr lang="sk-SK" sz="2400" i="1" dirty="0" err="1" smtClean="0"/>
              <a:t>de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Balzaca</a:t>
            </a:r>
            <a:r>
              <a:rPr lang="sk-SK" sz="2400" i="1" dirty="0" smtClean="0"/>
              <a:t>)</a:t>
            </a:r>
          </a:p>
          <a:p>
            <a:pPr lvl="1"/>
            <a:endParaRPr lang="sk-SK" sz="2400" i="1" dirty="0" smtClean="0"/>
          </a:p>
          <a:p>
            <a:pPr lvl="1"/>
            <a:r>
              <a:rPr lang="sk-SK" sz="2400" b="1" dirty="0" smtClean="0"/>
              <a:t>psychologické situácie </a:t>
            </a:r>
            <a:r>
              <a:rPr lang="sk-SK" sz="2400" i="1" dirty="0" smtClean="0"/>
              <a:t>(postupné premeny Nika </a:t>
            </a:r>
            <a:r>
              <a:rPr lang="sk-SK" sz="2400" i="1" dirty="0" err="1" smtClean="0"/>
              <a:t>Dubčića</a:t>
            </a:r>
            <a:r>
              <a:rPr lang="sk-SK" sz="2400" i="1" dirty="0" smtClean="0"/>
              <a:t>, prežívanie vraha </a:t>
            </a:r>
            <a:r>
              <a:rPr lang="sk-SK" sz="2400" i="1" dirty="0" err="1" smtClean="0"/>
              <a:t>Raskoľnikova</a:t>
            </a:r>
            <a:r>
              <a:rPr lang="sk-SK" sz="2400" i="1" dirty="0" smtClean="0"/>
              <a:t>)</a:t>
            </a:r>
          </a:p>
          <a:p>
            <a:pPr lvl="1"/>
            <a:endParaRPr lang="sk-SK" sz="2400" dirty="0" smtClean="0"/>
          </a:p>
          <a:p>
            <a:pPr>
              <a:buNone/>
            </a:pPr>
            <a:endParaRPr lang="sk-SK" sz="2400" dirty="0" smtClean="0"/>
          </a:p>
          <a:p>
            <a:pPr lvl="1"/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Rôznorodosť, mnohotvárnosť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000" dirty="0" smtClean="0"/>
              <a:t>prijíma </a:t>
            </a:r>
            <a:r>
              <a:rPr lang="sk-SK" sz="2000" b="1" dirty="0" smtClean="0"/>
              <a:t>všetko zo štýlových vrstiev jazyka</a:t>
            </a:r>
            <a:r>
              <a:rPr lang="sk-SK" sz="2000" dirty="0" smtClean="0"/>
              <a:t>; </a:t>
            </a:r>
            <a:r>
              <a:rPr lang="sk-SK" sz="2000" b="1" dirty="0" smtClean="0"/>
              <a:t>absorbuje akýkoľvek iný žáner </a:t>
            </a:r>
            <a:r>
              <a:rPr lang="sk-SK" sz="2000" dirty="0" smtClean="0"/>
              <a:t>krásnej a vecnej literatúry</a:t>
            </a:r>
          </a:p>
          <a:p>
            <a:pPr lvl="1"/>
            <a:endParaRPr lang="sk-SK" sz="2000" dirty="0" smtClean="0"/>
          </a:p>
          <a:p>
            <a:pPr lvl="1"/>
            <a:r>
              <a:rPr lang="sk-SK" sz="2000" dirty="0" smtClean="0"/>
              <a:t>J. W. Goethe: Utrpenie mladého </a:t>
            </a:r>
            <a:r>
              <a:rPr lang="sk-SK" sz="2000" dirty="0" err="1" smtClean="0"/>
              <a:t>Werthera</a:t>
            </a:r>
            <a:r>
              <a:rPr lang="sk-SK" sz="2000" dirty="0" smtClean="0"/>
              <a:t> </a:t>
            </a:r>
            <a:r>
              <a:rPr lang="sk-SK" sz="2000" i="1" dirty="0" smtClean="0"/>
              <a:t>(r. vo forme </a:t>
            </a:r>
            <a:r>
              <a:rPr lang="sk-SK" sz="2000" b="1" i="1" dirty="0" smtClean="0"/>
              <a:t>listov</a:t>
            </a:r>
            <a:r>
              <a:rPr lang="sk-SK" sz="2000" i="1" dirty="0" smtClean="0"/>
              <a:t>)</a:t>
            </a:r>
          </a:p>
          <a:p>
            <a:pPr lvl="1"/>
            <a:r>
              <a:rPr lang="sk-SK" sz="2000" dirty="0" smtClean="0"/>
              <a:t>A. S. </a:t>
            </a:r>
            <a:r>
              <a:rPr lang="sk-SK" sz="2000" dirty="0" err="1" smtClean="0"/>
              <a:t>Puškin</a:t>
            </a:r>
            <a:r>
              <a:rPr lang="sk-SK" sz="2000" dirty="0" smtClean="0"/>
              <a:t>: Eugen </a:t>
            </a:r>
            <a:r>
              <a:rPr lang="sk-SK" sz="2000" dirty="0" err="1" smtClean="0"/>
              <a:t>Onegin</a:t>
            </a:r>
            <a:r>
              <a:rPr lang="sk-SK" sz="2000" dirty="0" smtClean="0"/>
              <a:t> </a:t>
            </a:r>
            <a:r>
              <a:rPr lang="sk-SK" sz="2000" i="1" dirty="0" smtClean="0"/>
              <a:t>(román </a:t>
            </a:r>
            <a:r>
              <a:rPr lang="sk-SK" sz="2000" b="1" i="1" dirty="0" smtClean="0"/>
              <a:t>vo veršoch</a:t>
            </a:r>
            <a:r>
              <a:rPr lang="sk-SK" sz="2000" i="1" dirty="0" smtClean="0"/>
              <a:t>)</a:t>
            </a:r>
          </a:p>
          <a:p>
            <a:pPr lvl="1"/>
            <a:r>
              <a:rPr lang="sk-SK" sz="2000" dirty="0" smtClean="0"/>
              <a:t>R. </a:t>
            </a:r>
            <a:r>
              <a:rPr lang="sk-SK" sz="2000" dirty="0" err="1" smtClean="0"/>
              <a:t>Rolland</a:t>
            </a:r>
            <a:r>
              <a:rPr lang="sk-SK" sz="2000" dirty="0" smtClean="0"/>
              <a:t>: Peter a Lucia </a:t>
            </a:r>
            <a:r>
              <a:rPr lang="sk-SK" sz="2000" i="1" dirty="0" smtClean="0"/>
              <a:t>(komorný r./románová </a:t>
            </a:r>
            <a:r>
              <a:rPr lang="sk-SK" sz="2000" b="1" i="1" dirty="0" smtClean="0"/>
              <a:t>novela</a:t>
            </a:r>
            <a:r>
              <a:rPr lang="sk-SK" sz="2000" i="1" dirty="0" smtClean="0"/>
              <a:t>)</a:t>
            </a:r>
          </a:p>
          <a:p>
            <a:pPr lvl="1"/>
            <a:r>
              <a:rPr lang="sk-SK" sz="2000" dirty="0" smtClean="0"/>
              <a:t>J. </a:t>
            </a:r>
            <a:r>
              <a:rPr lang="sk-SK" sz="2000" dirty="0" err="1" smtClean="0"/>
              <a:t>Kerouac</a:t>
            </a:r>
            <a:r>
              <a:rPr lang="sk-SK" sz="2000" dirty="0" smtClean="0"/>
              <a:t>: Na ceste </a:t>
            </a:r>
            <a:r>
              <a:rPr lang="sk-SK" sz="2000" i="1" dirty="0" smtClean="0"/>
              <a:t>(časť r. publikovaná ako </a:t>
            </a:r>
            <a:r>
              <a:rPr lang="sk-SK" sz="2000" b="1" i="1" dirty="0" smtClean="0"/>
              <a:t>poviedka</a:t>
            </a:r>
            <a:r>
              <a:rPr lang="sk-SK" sz="2000" i="1" dirty="0" smtClean="0"/>
              <a:t>)</a:t>
            </a:r>
          </a:p>
          <a:p>
            <a:pPr lvl="1"/>
            <a:r>
              <a:rPr lang="sk-SK" sz="2000" dirty="0" smtClean="0"/>
              <a:t>B. </a:t>
            </a:r>
            <a:r>
              <a:rPr lang="sk-SK" sz="2000" dirty="0" err="1" smtClean="0"/>
              <a:t>Pasternak</a:t>
            </a:r>
            <a:r>
              <a:rPr lang="sk-SK" sz="2000" dirty="0" smtClean="0"/>
              <a:t>: Doktor </a:t>
            </a:r>
            <a:r>
              <a:rPr lang="sk-SK" sz="2000" dirty="0" err="1" smtClean="0"/>
              <a:t>Živago</a:t>
            </a:r>
            <a:r>
              <a:rPr lang="sk-SK" sz="2000" dirty="0" smtClean="0"/>
              <a:t> </a:t>
            </a:r>
            <a:r>
              <a:rPr lang="sk-SK" sz="2000" i="1" dirty="0" smtClean="0"/>
              <a:t>(</a:t>
            </a:r>
            <a:r>
              <a:rPr lang="sk-SK" sz="2000" b="1" i="1" dirty="0" smtClean="0"/>
              <a:t>výklady</a:t>
            </a:r>
            <a:r>
              <a:rPr lang="sk-SK" sz="2000" i="1" dirty="0" smtClean="0"/>
              <a:t> evanjelia, úvahy o umení, </a:t>
            </a:r>
            <a:r>
              <a:rPr lang="sk-SK" sz="2000" b="1" i="1" dirty="0" smtClean="0"/>
              <a:t>básne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Jurija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Živaga</a:t>
            </a:r>
            <a:r>
              <a:rPr lang="sk-SK" sz="2000" i="1" dirty="0" smtClean="0"/>
              <a:t>)</a:t>
            </a:r>
          </a:p>
          <a:p>
            <a:pPr lvl="1"/>
            <a:r>
              <a:rPr lang="sk-SK" sz="2000" dirty="0" smtClean="0"/>
              <a:t>A. Bednár: Sklený vrch</a:t>
            </a:r>
            <a:r>
              <a:rPr lang="sk-SK" sz="2000" i="1" dirty="0" smtClean="0"/>
              <a:t> (odkazy na </a:t>
            </a:r>
            <a:r>
              <a:rPr lang="sk-SK" sz="2000" b="1" i="1" dirty="0" smtClean="0"/>
              <a:t>rozprávku</a:t>
            </a:r>
            <a:r>
              <a:rPr lang="sk-SK" sz="2000" i="1" dirty="0" smtClean="0"/>
              <a:t>)</a:t>
            </a:r>
          </a:p>
          <a:p>
            <a:pPr lvl="1"/>
            <a:endParaRPr lang="sk-SK" sz="2000" dirty="0" smtClean="0"/>
          </a:p>
          <a:p>
            <a:r>
              <a:rPr lang="sk-SK" sz="2000" dirty="0" smtClean="0"/>
              <a:t>preberá </a:t>
            </a:r>
            <a:r>
              <a:rPr lang="sk-SK" sz="2000" b="1" dirty="0" smtClean="0"/>
              <a:t>prvky z ostatných literárnych druhov</a:t>
            </a:r>
          </a:p>
          <a:p>
            <a:pPr lvl="1"/>
            <a:endParaRPr lang="sk-SK" sz="2000" dirty="0" smtClean="0"/>
          </a:p>
          <a:p>
            <a:pPr lvl="1"/>
            <a:r>
              <a:rPr lang="sk-SK" sz="2000" dirty="0" smtClean="0"/>
              <a:t>V. </a:t>
            </a:r>
            <a:r>
              <a:rPr lang="sk-SK" sz="2000" dirty="0" err="1" smtClean="0"/>
              <a:t>Woolfová</a:t>
            </a:r>
            <a:r>
              <a:rPr lang="sk-SK" sz="2000" dirty="0" smtClean="0"/>
              <a:t> : Pani </a:t>
            </a:r>
            <a:r>
              <a:rPr lang="sk-SK" sz="2000" dirty="0" err="1" smtClean="0"/>
              <a:t>Dallowayová</a:t>
            </a:r>
            <a:r>
              <a:rPr lang="sk-SK" sz="2000" dirty="0" smtClean="0"/>
              <a:t> </a:t>
            </a:r>
            <a:r>
              <a:rPr lang="sk-SK" sz="2000" i="1" dirty="0" smtClean="0"/>
              <a:t>(</a:t>
            </a:r>
            <a:r>
              <a:rPr lang="sk-SK" sz="2000" b="1" i="1" dirty="0" smtClean="0"/>
              <a:t>lyrický</a:t>
            </a:r>
            <a:r>
              <a:rPr lang="sk-SK" sz="2000" i="1" dirty="0" smtClean="0"/>
              <a:t> román)</a:t>
            </a:r>
          </a:p>
          <a:p>
            <a:pPr lvl="1"/>
            <a:r>
              <a:rPr lang="sk-SK" sz="2000" dirty="0" smtClean="0"/>
              <a:t>H. </a:t>
            </a:r>
            <a:r>
              <a:rPr lang="sk-SK" sz="2000" dirty="0" err="1" smtClean="0"/>
              <a:t>de</a:t>
            </a:r>
            <a:r>
              <a:rPr lang="sk-SK" sz="2000" dirty="0" smtClean="0"/>
              <a:t> </a:t>
            </a:r>
            <a:r>
              <a:rPr lang="sk-SK" sz="2000" dirty="0" err="1" smtClean="0"/>
              <a:t>Balzac</a:t>
            </a:r>
            <a:r>
              <a:rPr lang="sk-SK" sz="2000" dirty="0" smtClean="0"/>
              <a:t>: Otec </a:t>
            </a:r>
            <a:r>
              <a:rPr lang="sk-SK" sz="2000" dirty="0" err="1" smtClean="0"/>
              <a:t>Goriot</a:t>
            </a:r>
            <a:r>
              <a:rPr lang="sk-SK" sz="2000" dirty="0" smtClean="0"/>
              <a:t> </a:t>
            </a:r>
            <a:r>
              <a:rPr lang="sk-SK" sz="2000" i="1" dirty="0" smtClean="0"/>
              <a:t>(autor svoj román nazýva </a:t>
            </a:r>
            <a:r>
              <a:rPr lang="sk-SK" sz="2000" b="1" i="1" dirty="0" smtClean="0"/>
              <a:t>drámou</a:t>
            </a:r>
            <a:r>
              <a:rPr lang="sk-SK" sz="2000" i="1" dirty="0" smtClean="0"/>
              <a:t>)</a:t>
            </a:r>
          </a:p>
          <a:p>
            <a:pPr lvl="1">
              <a:buNone/>
            </a:pP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708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Motív Office</vt:lpstr>
      <vt:lpstr>Román</vt:lpstr>
      <vt:lpstr>Pôvod slova román</vt:lpstr>
      <vt:lpstr>Najznámejšie romány</vt:lpstr>
      <vt:lpstr>19. storočie</vt:lpstr>
      <vt:lpstr>Na prelome 19. a 20. storočia</vt:lpstr>
      <vt:lpstr>V medzivojnovom období</vt:lpstr>
      <vt:lpstr>50. roky 20. storočia</vt:lpstr>
      <vt:lpstr>Rozsah</vt:lpstr>
      <vt:lpstr>Rôznorodosť, mnohotvárnosť</vt:lpstr>
      <vt:lpstr>Široko rozvetvená fabula</vt:lpstr>
      <vt:lpstr>Funkcie románu</vt:lpstr>
      <vt:lpstr>Pojmy</vt:lpstr>
      <vt:lpstr>Použitá literatúra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Román</dc:title>
  <dc:creator>Juraj Sabol</dc:creator>
  <cp:lastModifiedBy>Home</cp:lastModifiedBy>
  <cp:revision>42</cp:revision>
  <dcterms:created xsi:type="dcterms:W3CDTF">2014-11-11T12:07:53Z</dcterms:created>
  <dcterms:modified xsi:type="dcterms:W3CDTF">2014-11-12T14:18:34Z</dcterms:modified>
</cp:coreProperties>
</file>